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080c77bcf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080c77bcf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96b653aa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96b653aa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896b653aa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896b653aa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896b653aa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896b653aa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896b653aa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896b653aa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96b653aa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896b653aa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896b653aa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896b653aa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896b653aa1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896b653aa1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96b653a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896b653a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Hemos cargado en la bbdd ya limpia y procesa en tableau par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dcf915315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dcf915315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Revisamos el precio por property type y room type. Se ve que la categoría entire home or apartment tiene unos precios medios superiores al resto de categorías. Lo cual tiene sentido teniendo en cuenta que en ese precio total está incluido el cleaning fee y deposit si tiene.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896b653aa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896b653aa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gráfico se quería ver si había relación entre el promedio del precio y el número de alojamientos por barrio. El barrio con mayor número de pisos en alquiler no tiene la media de precio mayor ni inferior. El precio no es una variable que influya tan directamente en el número de alojamientos que existen en un barrio.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896b653a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896b653a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el punto 5 damos paso a los gráficos.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96b653a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96b653a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Char char="-"/>
            </a:pPr>
            <a:r>
              <a:rPr lang="es">
                <a:solidFill>
                  <a:schemeClr val="dk1"/>
                </a:solidFill>
              </a:rPr>
              <a:t>El barrio y el precio tenían relación, pero como hemos visto en la diapositiva 16 no había relación.</a:t>
            </a:r>
            <a:endParaRPr>
              <a:solidFill>
                <a:schemeClr val="dk1"/>
              </a:solidFill>
            </a:endParaRPr>
          </a:p>
          <a:p>
            <a:pPr indent="-342900" lvl="0" marL="457200" rtl="0" algn="just">
              <a:lnSpc>
                <a:spcPct val="115000"/>
              </a:lnSpc>
              <a:spcBef>
                <a:spcPts val="0"/>
              </a:spcBef>
              <a:spcAft>
                <a:spcPts val="0"/>
              </a:spcAft>
              <a:buClr>
                <a:schemeClr val="dk1"/>
              </a:buClr>
              <a:buSzPts val="1800"/>
              <a:buChar char="-"/>
            </a:pPr>
            <a:r>
              <a:rPr lang="es">
                <a:solidFill>
                  <a:schemeClr val="dk1"/>
                </a:solidFill>
              </a:rPr>
              <a:t>La imagen era relevante a la hora de ser alquilado o no. No pudimos demostrarlo</a:t>
            </a:r>
            <a:endParaRPr>
              <a:solidFill>
                <a:schemeClr val="dk1"/>
              </a:solidFill>
            </a:endParaRPr>
          </a:p>
          <a:p>
            <a:pPr indent="-342900" lvl="0" marL="457200" rtl="0" algn="just">
              <a:lnSpc>
                <a:spcPct val="115000"/>
              </a:lnSpc>
              <a:spcBef>
                <a:spcPts val="0"/>
              </a:spcBef>
              <a:spcAft>
                <a:spcPts val="0"/>
              </a:spcAft>
              <a:buClr>
                <a:schemeClr val="dk1"/>
              </a:buClr>
              <a:buSzPts val="1800"/>
              <a:buChar char="-"/>
            </a:pPr>
            <a:r>
              <a:rPr lang="es">
                <a:solidFill>
                  <a:schemeClr val="dk1"/>
                </a:solidFill>
              </a:rPr>
              <a:t>El número de reseñas influía en el precio del alquiler. En el modelo de regresión líneal vemos que a mayor número de reseñas tiene el precio más bajo, parece que cuanto más barato, más se alquila y más opiniones tiene.</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dcf915315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dcf915315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Char char="-"/>
            </a:pPr>
            <a:r>
              <a:rPr lang="es">
                <a:solidFill>
                  <a:schemeClr val="dk1"/>
                </a:solidFill>
              </a:rPr>
              <a:t>El barrio y el precio tenían relación, pero como hemos visto en la diapositiva 16 no había relación.</a:t>
            </a:r>
            <a:endParaRPr>
              <a:solidFill>
                <a:schemeClr val="dk1"/>
              </a:solidFill>
            </a:endParaRPr>
          </a:p>
          <a:p>
            <a:pPr indent="-342900" lvl="0" marL="457200" rtl="0" algn="just">
              <a:lnSpc>
                <a:spcPct val="115000"/>
              </a:lnSpc>
              <a:spcBef>
                <a:spcPts val="0"/>
              </a:spcBef>
              <a:spcAft>
                <a:spcPts val="0"/>
              </a:spcAft>
              <a:buClr>
                <a:schemeClr val="dk1"/>
              </a:buClr>
              <a:buSzPts val="1800"/>
              <a:buChar char="-"/>
            </a:pPr>
            <a:r>
              <a:rPr lang="es">
                <a:solidFill>
                  <a:schemeClr val="dk1"/>
                </a:solidFill>
              </a:rPr>
              <a:t>La imagen era relevante a la hora de ser alquilado o no. No pudimos demostrarlo</a:t>
            </a:r>
            <a:endParaRPr>
              <a:solidFill>
                <a:schemeClr val="dk1"/>
              </a:solidFill>
            </a:endParaRPr>
          </a:p>
          <a:p>
            <a:pPr indent="-342900" lvl="0" marL="457200" rtl="0" algn="just">
              <a:lnSpc>
                <a:spcPct val="115000"/>
              </a:lnSpc>
              <a:spcBef>
                <a:spcPts val="0"/>
              </a:spcBef>
              <a:spcAft>
                <a:spcPts val="0"/>
              </a:spcAft>
              <a:buClr>
                <a:schemeClr val="dk1"/>
              </a:buClr>
              <a:buSzPts val="1800"/>
              <a:buChar char="-"/>
            </a:pPr>
            <a:r>
              <a:rPr lang="es">
                <a:solidFill>
                  <a:schemeClr val="dk1"/>
                </a:solidFill>
              </a:rPr>
              <a:t>El número de reseñas influía en el precio del alquiler. En el modelo de regresión líneal vemos que a mayor número de reseñas tiene el precio más bajo, parece que cuanto más barato, más se alquila y más opiniones tiene.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dcf915315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dcf915315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081446c5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081446c5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sería un muestreo de los datos que tuvimos que limpiar. Vemos que este dataset tiene su mayoría de datos de España, </a:t>
            </a:r>
            <a:r>
              <a:rPr lang="es"/>
              <a:t>así</a:t>
            </a:r>
            <a:r>
              <a:rPr lang="es"/>
              <a:t> que decidimos </a:t>
            </a:r>
            <a:r>
              <a:rPr lang="es"/>
              <a:t>enfocarnos en eso</a:t>
            </a:r>
            <a:r>
              <a:rPr lang="es"/>
              <a:t>. Nos deshacemos de los datos no españoles.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dcf915315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dcf91531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sería un muestreo de los datos que tuvimos que limpiar. Vemos que este dataset tiene su mayoría de datos de España, así que decidimos enfocarnos en eso. Nos deshacemos de los datos no españoles.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081446c56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081446c56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Hacemos un segundo filtro, vemos que otra vez la gran parte de datos es de Madrid. Esta vez utilizamos un filtro de código postal para quedarnos solo con los datos de Madrid, que empiecen con el código postal 28… - y arreglamos los nombres de ciudad.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081446c56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081446c56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Creamos un cuadro de correlación para elegir qué campos son más ideales para el modelo de regresión. En este cuadro se demuestra la poca relación.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dcf91531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dcf91531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081446c56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081446c56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896b653aa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896b653aa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0.jp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jpg"/><Relationship Id="rId4" Type="http://schemas.openxmlformats.org/officeDocument/2006/relationships/image" Target="../media/image16.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15.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0.jpg"/><Relationship Id="rId4" Type="http://schemas.openxmlformats.org/officeDocument/2006/relationships/image" Target="../media/image18.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jpg"/><Relationship Id="rId4" Type="http://schemas.openxmlformats.org/officeDocument/2006/relationships/image" Target="../media/image21.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jp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jp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14.png"/><Relationship Id="rId7"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jp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jp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jp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jp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 y="13"/>
            <a:ext cx="9144000" cy="51434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2"/>
          <p:cNvSpPr/>
          <p:nvPr/>
        </p:nvSpPr>
        <p:spPr>
          <a:xfrm>
            <a:off x="382050" y="311300"/>
            <a:ext cx="8440500" cy="4563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2"/>
          <p:cNvPicPr preferRelativeResize="0"/>
          <p:nvPr/>
        </p:nvPicPr>
        <p:blipFill>
          <a:blip r:embed="rId4">
            <a:alphaModFix/>
          </a:blip>
          <a:stretch>
            <a:fillRect/>
          </a:stretch>
        </p:blipFill>
        <p:spPr>
          <a:xfrm>
            <a:off x="382050" y="311300"/>
            <a:ext cx="6394001" cy="3919526"/>
          </a:xfrm>
          <a:prstGeom prst="rect">
            <a:avLst/>
          </a:prstGeom>
          <a:noFill/>
          <a:ln>
            <a:noFill/>
          </a:ln>
        </p:spPr>
      </p:pic>
      <p:pic>
        <p:nvPicPr>
          <p:cNvPr id="111" name="Google Shape;111;p22"/>
          <p:cNvPicPr preferRelativeResize="0"/>
          <p:nvPr/>
        </p:nvPicPr>
        <p:blipFill>
          <a:blip r:embed="rId5">
            <a:alphaModFix/>
          </a:blip>
          <a:stretch>
            <a:fillRect/>
          </a:stretch>
        </p:blipFill>
        <p:spPr>
          <a:xfrm>
            <a:off x="7104774" y="3802799"/>
            <a:ext cx="1519000" cy="844900"/>
          </a:xfrm>
          <a:prstGeom prst="rect">
            <a:avLst/>
          </a:prstGeom>
          <a:noFill/>
          <a:ln>
            <a:noFill/>
          </a:ln>
        </p:spPr>
      </p:pic>
      <p:pic>
        <p:nvPicPr>
          <p:cNvPr id="112" name="Google Shape;112;p22"/>
          <p:cNvPicPr preferRelativeResize="0"/>
          <p:nvPr/>
        </p:nvPicPr>
        <p:blipFill>
          <a:blip r:embed="rId6">
            <a:alphaModFix/>
          </a:blip>
          <a:stretch>
            <a:fillRect/>
          </a:stretch>
        </p:blipFill>
        <p:spPr>
          <a:xfrm>
            <a:off x="6776038" y="3262125"/>
            <a:ext cx="732325" cy="735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3"/>
          <p:cNvSpPr/>
          <p:nvPr/>
        </p:nvSpPr>
        <p:spPr>
          <a:xfrm>
            <a:off x="319950" y="254700"/>
            <a:ext cx="8504100" cy="4634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txBox="1"/>
          <p:nvPr/>
        </p:nvSpPr>
        <p:spPr>
          <a:xfrm>
            <a:off x="798225" y="254700"/>
            <a:ext cx="344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t>Boxplot del precio del alquiler</a:t>
            </a:r>
            <a:r>
              <a:rPr b="1" lang="es"/>
              <a:t> </a:t>
            </a:r>
            <a:endParaRPr b="1"/>
          </a:p>
        </p:txBody>
      </p:sp>
      <p:pic>
        <p:nvPicPr>
          <p:cNvPr id="119" name="Google Shape;119;p23"/>
          <p:cNvPicPr preferRelativeResize="0"/>
          <p:nvPr/>
        </p:nvPicPr>
        <p:blipFill>
          <a:blip r:embed="rId4">
            <a:alphaModFix/>
          </a:blip>
          <a:stretch>
            <a:fillRect/>
          </a:stretch>
        </p:blipFill>
        <p:spPr>
          <a:xfrm>
            <a:off x="319950" y="591195"/>
            <a:ext cx="4252050" cy="2290630"/>
          </a:xfrm>
          <a:prstGeom prst="rect">
            <a:avLst/>
          </a:prstGeom>
          <a:noFill/>
          <a:ln>
            <a:noFill/>
          </a:ln>
        </p:spPr>
      </p:pic>
      <p:pic>
        <p:nvPicPr>
          <p:cNvPr id="120" name="Google Shape;120;p23"/>
          <p:cNvPicPr preferRelativeResize="0"/>
          <p:nvPr/>
        </p:nvPicPr>
        <p:blipFill>
          <a:blip r:embed="rId5">
            <a:alphaModFix/>
          </a:blip>
          <a:stretch>
            <a:fillRect/>
          </a:stretch>
        </p:blipFill>
        <p:spPr>
          <a:xfrm>
            <a:off x="4469504" y="2625375"/>
            <a:ext cx="4354545" cy="2263425"/>
          </a:xfrm>
          <a:prstGeom prst="rect">
            <a:avLst/>
          </a:prstGeom>
          <a:noFill/>
          <a:ln>
            <a:noFill/>
          </a:ln>
        </p:spPr>
      </p:pic>
      <p:sp>
        <p:nvSpPr>
          <p:cNvPr id="121" name="Google Shape;121;p23"/>
          <p:cNvSpPr txBox="1"/>
          <p:nvPr/>
        </p:nvSpPr>
        <p:spPr>
          <a:xfrm>
            <a:off x="5139625" y="2307050"/>
            <a:ext cx="3328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t>Boxplot de la tasa de limpieza</a:t>
            </a:r>
            <a:r>
              <a:rPr b="1" lang="es"/>
              <a:t>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4"/>
          <p:cNvSpPr/>
          <p:nvPr/>
        </p:nvSpPr>
        <p:spPr>
          <a:xfrm>
            <a:off x="238650" y="205175"/>
            <a:ext cx="8666700" cy="4761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4"/>
          <p:cNvPicPr preferRelativeResize="0"/>
          <p:nvPr/>
        </p:nvPicPr>
        <p:blipFill>
          <a:blip r:embed="rId4">
            <a:alphaModFix/>
          </a:blip>
          <a:stretch>
            <a:fillRect/>
          </a:stretch>
        </p:blipFill>
        <p:spPr>
          <a:xfrm>
            <a:off x="458276" y="573075"/>
            <a:ext cx="4257448" cy="2653099"/>
          </a:xfrm>
          <a:prstGeom prst="rect">
            <a:avLst/>
          </a:prstGeom>
          <a:noFill/>
          <a:ln>
            <a:noFill/>
          </a:ln>
        </p:spPr>
      </p:pic>
      <p:pic>
        <p:nvPicPr>
          <p:cNvPr id="128" name="Google Shape;128;p24"/>
          <p:cNvPicPr preferRelativeResize="0"/>
          <p:nvPr/>
        </p:nvPicPr>
        <p:blipFill>
          <a:blip r:embed="rId5">
            <a:alphaModFix/>
          </a:blip>
          <a:stretch>
            <a:fillRect/>
          </a:stretch>
        </p:blipFill>
        <p:spPr>
          <a:xfrm>
            <a:off x="4775600" y="2349750"/>
            <a:ext cx="4059774" cy="2496750"/>
          </a:xfrm>
          <a:prstGeom prst="rect">
            <a:avLst/>
          </a:prstGeom>
          <a:noFill/>
          <a:ln>
            <a:noFill/>
          </a:ln>
        </p:spPr>
      </p:pic>
      <p:sp>
        <p:nvSpPr>
          <p:cNvPr id="129" name="Google Shape;129;p24"/>
          <p:cNvSpPr txBox="1"/>
          <p:nvPr/>
        </p:nvSpPr>
        <p:spPr>
          <a:xfrm>
            <a:off x="290075" y="205175"/>
            <a:ext cx="620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t>Filtrado por precio de alquiler &lt; 200€ y tasa de limpieza &lt;100€</a:t>
            </a:r>
            <a:endParaRPr b="1" sz="1600"/>
          </a:p>
        </p:txBody>
      </p:sp>
      <p:sp>
        <p:nvSpPr>
          <p:cNvPr id="130" name="Google Shape;130;p24"/>
          <p:cNvSpPr txBox="1"/>
          <p:nvPr/>
        </p:nvSpPr>
        <p:spPr>
          <a:xfrm>
            <a:off x="4941288" y="1918650"/>
            <a:ext cx="372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t>Escala logarítmica </a:t>
            </a:r>
            <a:endParaRPr b="1"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5"/>
          <p:cNvSpPr/>
          <p:nvPr/>
        </p:nvSpPr>
        <p:spPr>
          <a:xfrm>
            <a:off x="219325" y="120275"/>
            <a:ext cx="8772900" cy="488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5"/>
          <p:cNvPicPr preferRelativeResize="0"/>
          <p:nvPr/>
        </p:nvPicPr>
        <p:blipFill>
          <a:blip r:embed="rId4">
            <a:alphaModFix/>
          </a:blip>
          <a:stretch>
            <a:fillRect/>
          </a:stretch>
        </p:blipFill>
        <p:spPr>
          <a:xfrm>
            <a:off x="219325" y="120275"/>
            <a:ext cx="4616400" cy="3013924"/>
          </a:xfrm>
          <a:prstGeom prst="rect">
            <a:avLst/>
          </a:prstGeom>
          <a:noFill/>
          <a:ln>
            <a:noFill/>
          </a:ln>
        </p:spPr>
      </p:pic>
      <p:pic>
        <p:nvPicPr>
          <p:cNvPr id="137" name="Google Shape;137;p25"/>
          <p:cNvPicPr preferRelativeResize="0"/>
          <p:nvPr/>
        </p:nvPicPr>
        <p:blipFill>
          <a:blip r:embed="rId5">
            <a:alphaModFix/>
          </a:blip>
          <a:stretch>
            <a:fillRect/>
          </a:stretch>
        </p:blipFill>
        <p:spPr>
          <a:xfrm>
            <a:off x="4740250" y="2374625"/>
            <a:ext cx="4251975" cy="2634458"/>
          </a:xfrm>
          <a:prstGeom prst="rect">
            <a:avLst/>
          </a:prstGeom>
          <a:noFill/>
          <a:ln>
            <a:noFill/>
          </a:ln>
        </p:spPr>
      </p:pic>
      <p:sp>
        <p:nvSpPr>
          <p:cNvPr id="138" name="Google Shape;138;p25"/>
          <p:cNvSpPr/>
          <p:nvPr/>
        </p:nvSpPr>
        <p:spPr>
          <a:xfrm rot="1998465">
            <a:off x="4825104" y="1294748"/>
            <a:ext cx="997567" cy="693196"/>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p:nvPr/>
        </p:nvSpPr>
        <p:spPr>
          <a:xfrm rot="2700000">
            <a:off x="3388971" y="3292190"/>
            <a:ext cx="856165" cy="799314"/>
          </a:xfrm>
          <a:prstGeom prst="curvedUpArrow">
            <a:avLst>
              <a:gd fmla="val 25000" name="adj1"/>
              <a:gd fmla="val 50000" name="adj2"/>
              <a:gd fmla="val 25000" name="adj3"/>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pic>
        <p:nvPicPr>
          <p:cNvPr id="144" name="Google Shape;144;p26"/>
          <p:cNvPicPr preferRelativeResize="0"/>
          <p:nvPr/>
        </p:nvPicPr>
        <p:blipFill>
          <a:blip r:embed="rId4">
            <a:alphaModFix amt="92000"/>
          </a:blip>
          <a:stretch>
            <a:fillRect/>
          </a:stretch>
        </p:blipFill>
        <p:spPr>
          <a:xfrm>
            <a:off x="288875" y="226400"/>
            <a:ext cx="8468724" cy="4591651"/>
          </a:xfrm>
          <a:prstGeom prst="rect">
            <a:avLst/>
          </a:prstGeom>
          <a:noFill/>
          <a:ln>
            <a:noFill/>
          </a:ln>
        </p:spPr>
      </p:pic>
      <p:pic>
        <p:nvPicPr>
          <p:cNvPr id="145" name="Google Shape;145;p26"/>
          <p:cNvPicPr preferRelativeResize="0"/>
          <p:nvPr/>
        </p:nvPicPr>
        <p:blipFill>
          <a:blip r:embed="rId5">
            <a:alphaModFix/>
          </a:blip>
          <a:stretch>
            <a:fillRect/>
          </a:stretch>
        </p:blipFill>
        <p:spPr>
          <a:xfrm>
            <a:off x="840150" y="3117375"/>
            <a:ext cx="563200" cy="565425"/>
          </a:xfrm>
          <a:prstGeom prst="rect">
            <a:avLst/>
          </a:prstGeom>
          <a:noFill/>
          <a:ln>
            <a:noFill/>
          </a:ln>
        </p:spPr>
      </p:pic>
      <p:pic>
        <p:nvPicPr>
          <p:cNvPr id="146" name="Google Shape;146;p26"/>
          <p:cNvPicPr preferRelativeResize="0"/>
          <p:nvPr/>
        </p:nvPicPr>
        <p:blipFill>
          <a:blip r:embed="rId5">
            <a:alphaModFix/>
          </a:blip>
          <a:stretch>
            <a:fillRect/>
          </a:stretch>
        </p:blipFill>
        <p:spPr>
          <a:xfrm>
            <a:off x="5393175" y="3216425"/>
            <a:ext cx="563200" cy="565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7"/>
          <p:cNvSpPr/>
          <p:nvPr/>
        </p:nvSpPr>
        <p:spPr>
          <a:xfrm>
            <a:off x="410350" y="325450"/>
            <a:ext cx="8341500" cy="4513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nvSpPr>
        <p:spPr>
          <a:xfrm>
            <a:off x="1372525" y="608450"/>
            <a:ext cx="488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t>Dataset de Training (9.010 filas)</a:t>
            </a:r>
            <a:endParaRPr b="1" sz="1900"/>
          </a:p>
        </p:txBody>
      </p:sp>
      <p:pic>
        <p:nvPicPr>
          <p:cNvPr id="153" name="Google Shape;153;p27"/>
          <p:cNvPicPr preferRelativeResize="0"/>
          <p:nvPr/>
        </p:nvPicPr>
        <p:blipFill>
          <a:blip r:embed="rId4">
            <a:alphaModFix/>
          </a:blip>
          <a:stretch>
            <a:fillRect/>
          </a:stretch>
        </p:blipFill>
        <p:spPr>
          <a:xfrm>
            <a:off x="481100" y="484825"/>
            <a:ext cx="580150" cy="580150"/>
          </a:xfrm>
          <a:prstGeom prst="rect">
            <a:avLst/>
          </a:prstGeom>
          <a:noFill/>
          <a:ln>
            <a:noFill/>
          </a:ln>
        </p:spPr>
      </p:pic>
      <p:pic>
        <p:nvPicPr>
          <p:cNvPr id="154" name="Google Shape;154;p27"/>
          <p:cNvPicPr preferRelativeResize="0"/>
          <p:nvPr/>
        </p:nvPicPr>
        <p:blipFill>
          <a:blip r:embed="rId5">
            <a:alphaModFix/>
          </a:blip>
          <a:stretch>
            <a:fillRect/>
          </a:stretch>
        </p:blipFill>
        <p:spPr>
          <a:xfrm>
            <a:off x="481096" y="1064975"/>
            <a:ext cx="4434899" cy="1833350"/>
          </a:xfrm>
          <a:prstGeom prst="rect">
            <a:avLst/>
          </a:prstGeom>
          <a:noFill/>
          <a:ln>
            <a:noFill/>
          </a:ln>
        </p:spPr>
      </p:pic>
      <p:sp>
        <p:nvSpPr>
          <p:cNvPr id="155" name="Google Shape;155;p27"/>
          <p:cNvSpPr txBox="1"/>
          <p:nvPr/>
        </p:nvSpPr>
        <p:spPr>
          <a:xfrm>
            <a:off x="4740475" y="2328025"/>
            <a:ext cx="3602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t>Dataset de Test (3.862 filas)</a:t>
            </a:r>
            <a:endParaRPr b="1" sz="1900"/>
          </a:p>
        </p:txBody>
      </p:sp>
      <p:pic>
        <p:nvPicPr>
          <p:cNvPr id="156" name="Google Shape;156;p27"/>
          <p:cNvPicPr preferRelativeResize="0"/>
          <p:nvPr/>
        </p:nvPicPr>
        <p:blipFill>
          <a:blip r:embed="rId6">
            <a:alphaModFix/>
          </a:blip>
          <a:stretch>
            <a:fillRect/>
          </a:stretch>
        </p:blipFill>
        <p:spPr>
          <a:xfrm>
            <a:off x="4212825" y="2328025"/>
            <a:ext cx="487450" cy="487450"/>
          </a:xfrm>
          <a:prstGeom prst="rect">
            <a:avLst/>
          </a:prstGeom>
          <a:noFill/>
          <a:ln>
            <a:noFill/>
          </a:ln>
        </p:spPr>
      </p:pic>
      <p:pic>
        <p:nvPicPr>
          <p:cNvPr id="157" name="Google Shape;157;p27"/>
          <p:cNvPicPr preferRelativeResize="0"/>
          <p:nvPr/>
        </p:nvPicPr>
        <p:blipFill>
          <a:blip r:embed="rId7">
            <a:alphaModFix/>
          </a:blip>
          <a:stretch>
            <a:fillRect/>
          </a:stretch>
        </p:blipFill>
        <p:spPr>
          <a:xfrm>
            <a:off x="3983433" y="2768226"/>
            <a:ext cx="4359642" cy="1884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8"/>
          <p:cNvSpPr/>
          <p:nvPr/>
        </p:nvSpPr>
        <p:spPr>
          <a:xfrm>
            <a:off x="452800" y="360825"/>
            <a:ext cx="8376900" cy="4676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8"/>
          <p:cNvPicPr preferRelativeResize="0"/>
          <p:nvPr/>
        </p:nvPicPr>
        <p:blipFill>
          <a:blip r:embed="rId4">
            <a:alphaModFix/>
          </a:blip>
          <a:stretch>
            <a:fillRect/>
          </a:stretch>
        </p:blipFill>
        <p:spPr>
          <a:xfrm>
            <a:off x="502325" y="360825"/>
            <a:ext cx="1730824" cy="1966850"/>
          </a:xfrm>
          <a:prstGeom prst="rect">
            <a:avLst/>
          </a:prstGeom>
          <a:noFill/>
          <a:ln>
            <a:noFill/>
          </a:ln>
        </p:spPr>
      </p:pic>
      <p:sp>
        <p:nvSpPr>
          <p:cNvPr id="164" name="Google Shape;164;p28"/>
          <p:cNvSpPr txBox="1"/>
          <p:nvPr/>
        </p:nvSpPr>
        <p:spPr>
          <a:xfrm>
            <a:off x="2030500" y="764100"/>
            <a:ext cx="573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t>Calidad del modelo en Training y en Test </a:t>
            </a:r>
            <a:endParaRPr b="1" sz="2000"/>
          </a:p>
        </p:txBody>
      </p:sp>
      <p:pic>
        <p:nvPicPr>
          <p:cNvPr id="165" name="Google Shape;165;p28"/>
          <p:cNvPicPr preferRelativeResize="0"/>
          <p:nvPr/>
        </p:nvPicPr>
        <p:blipFill>
          <a:blip r:embed="rId5">
            <a:alphaModFix/>
          </a:blip>
          <a:stretch>
            <a:fillRect/>
          </a:stretch>
        </p:blipFill>
        <p:spPr>
          <a:xfrm>
            <a:off x="2141175" y="1115200"/>
            <a:ext cx="1551951" cy="1551951"/>
          </a:xfrm>
          <a:prstGeom prst="rect">
            <a:avLst/>
          </a:prstGeom>
          <a:noFill/>
          <a:ln>
            <a:noFill/>
          </a:ln>
        </p:spPr>
      </p:pic>
      <p:sp>
        <p:nvSpPr>
          <p:cNvPr id="166" name="Google Shape;166;p28"/>
          <p:cNvSpPr txBox="1"/>
          <p:nvPr/>
        </p:nvSpPr>
        <p:spPr>
          <a:xfrm>
            <a:off x="2582350" y="1691075"/>
            <a:ext cx="1365600" cy="4002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0.6048135</a:t>
            </a:r>
            <a:endParaRPr b="1"/>
          </a:p>
        </p:txBody>
      </p:sp>
      <p:pic>
        <p:nvPicPr>
          <p:cNvPr id="167" name="Google Shape;167;p28"/>
          <p:cNvPicPr preferRelativeResize="0"/>
          <p:nvPr/>
        </p:nvPicPr>
        <p:blipFill>
          <a:blip r:embed="rId6">
            <a:alphaModFix/>
          </a:blip>
          <a:stretch>
            <a:fillRect/>
          </a:stretch>
        </p:blipFill>
        <p:spPr>
          <a:xfrm>
            <a:off x="2617725" y="1476000"/>
            <a:ext cx="298650" cy="299825"/>
          </a:xfrm>
          <a:prstGeom prst="rect">
            <a:avLst/>
          </a:prstGeom>
          <a:noFill/>
          <a:ln>
            <a:noFill/>
          </a:ln>
        </p:spPr>
      </p:pic>
      <p:pic>
        <p:nvPicPr>
          <p:cNvPr id="168" name="Google Shape;168;p28"/>
          <p:cNvPicPr preferRelativeResize="0"/>
          <p:nvPr/>
        </p:nvPicPr>
        <p:blipFill>
          <a:blip r:embed="rId5">
            <a:alphaModFix/>
          </a:blip>
          <a:stretch>
            <a:fillRect/>
          </a:stretch>
        </p:blipFill>
        <p:spPr>
          <a:xfrm>
            <a:off x="4239200" y="1115200"/>
            <a:ext cx="1551951" cy="1551951"/>
          </a:xfrm>
          <a:prstGeom prst="rect">
            <a:avLst/>
          </a:prstGeom>
          <a:noFill/>
          <a:ln>
            <a:noFill/>
          </a:ln>
        </p:spPr>
      </p:pic>
      <p:sp>
        <p:nvSpPr>
          <p:cNvPr id="169" name="Google Shape;169;p28"/>
          <p:cNvSpPr txBox="1"/>
          <p:nvPr/>
        </p:nvSpPr>
        <p:spPr>
          <a:xfrm>
            <a:off x="4793575" y="1740450"/>
            <a:ext cx="1365600" cy="4002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0.5926244</a:t>
            </a:r>
            <a:endParaRPr b="1"/>
          </a:p>
        </p:txBody>
      </p:sp>
      <p:pic>
        <p:nvPicPr>
          <p:cNvPr id="170" name="Google Shape;170;p28"/>
          <p:cNvPicPr preferRelativeResize="0"/>
          <p:nvPr/>
        </p:nvPicPr>
        <p:blipFill>
          <a:blip r:embed="rId6">
            <a:alphaModFix/>
          </a:blip>
          <a:stretch>
            <a:fillRect/>
          </a:stretch>
        </p:blipFill>
        <p:spPr>
          <a:xfrm>
            <a:off x="4746475" y="1515200"/>
            <a:ext cx="298650" cy="299825"/>
          </a:xfrm>
          <a:prstGeom prst="rect">
            <a:avLst/>
          </a:prstGeom>
          <a:noFill/>
          <a:ln>
            <a:noFill/>
          </a:ln>
        </p:spPr>
      </p:pic>
      <p:pic>
        <p:nvPicPr>
          <p:cNvPr id="171" name="Google Shape;171;p28"/>
          <p:cNvPicPr preferRelativeResize="0"/>
          <p:nvPr/>
        </p:nvPicPr>
        <p:blipFill>
          <a:blip r:embed="rId7">
            <a:alphaModFix/>
          </a:blip>
          <a:stretch>
            <a:fillRect/>
          </a:stretch>
        </p:blipFill>
        <p:spPr>
          <a:xfrm>
            <a:off x="4904250" y="2695450"/>
            <a:ext cx="3779550" cy="2305475"/>
          </a:xfrm>
          <a:prstGeom prst="rect">
            <a:avLst/>
          </a:prstGeom>
          <a:noFill/>
          <a:ln>
            <a:noFill/>
          </a:ln>
        </p:spPr>
      </p:pic>
      <p:sp>
        <p:nvSpPr>
          <p:cNvPr id="172" name="Google Shape;172;p28"/>
          <p:cNvSpPr txBox="1"/>
          <p:nvPr/>
        </p:nvSpPr>
        <p:spPr>
          <a:xfrm>
            <a:off x="2197175" y="3374925"/>
            <a:ext cx="186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t>RESIDUOS</a:t>
            </a:r>
            <a:endParaRPr b="1" sz="1600"/>
          </a:p>
        </p:txBody>
      </p:sp>
      <p:cxnSp>
        <p:nvCxnSpPr>
          <p:cNvPr id="173" name="Google Shape;173;p28"/>
          <p:cNvCxnSpPr/>
          <p:nvPr/>
        </p:nvCxnSpPr>
        <p:spPr>
          <a:xfrm flipH="1" rot="10800000">
            <a:off x="3495025" y="3586875"/>
            <a:ext cx="1273500" cy="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9"/>
          <p:cNvSpPr/>
          <p:nvPr/>
        </p:nvSpPr>
        <p:spPr>
          <a:xfrm>
            <a:off x="1259000" y="399175"/>
            <a:ext cx="7431300" cy="1189800"/>
          </a:xfrm>
          <a:prstGeom prst="horizontalScroll">
            <a:avLst>
              <a:gd fmla="val 12500" name="adj"/>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s" sz="3200">
                <a:solidFill>
                  <a:schemeClr val="lt1"/>
                </a:solidFill>
              </a:rPr>
              <a:t>VISUALIZACIÓN DE LOS DATOS</a:t>
            </a:r>
            <a:endParaRPr b="1" sz="32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pic>
        <p:nvPicPr>
          <p:cNvPr descr="precio_prop_type" id="183" name="Google Shape;183;p30"/>
          <p:cNvPicPr preferRelativeResize="0"/>
          <p:nvPr/>
        </p:nvPicPr>
        <p:blipFill rotWithShape="1">
          <a:blip r:embed="rId4">
            <a:alphaModFix amt="93000"/>
          </a:blip>
          <a:srcRect b="0" l="0" r="0" t="0"/>
          <a:stretch/>
        </p:blipFill>
        <p:spPr>
          <a:xfrm>
            <a:off x="139363" y="526275"/>
            <a:ext cx="8865274" cy="409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pic>
        <p:nvPicPr>
          <p:cNvPr id="188" name="Google Shape;188;p31"/>
          <p:cNvPicPr preferRelativeResize="0"/>
          <p:nvPr/>
        </p:nvPicPr>
        <p:blipFill>
          <a:blip r:embed="rId4">
            <a:alphaModFix amt="89000"/>
          </a:blip>
          <a:stretch>
            <a:fillRect/>
          </a:stretch>
        </p:blipFill>
        <p:spPr>
          <a:xfrm>
            <a:off x="1544726" y="152400"/>
            <a:ext cx="6054548"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0" y="451275"/>
            <a:ext cx="8520600" cy="972300"/>
          </a:xfrm>
          <a:prstGeom prst="rect">
            <a:avLst/>
          </a:prstGeom>
          <a:solidFill>
            <a:schemeClr val="lt2"/>
          </a:soli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3000"/>
              <a:t>¿Quiénes somos?</a:t>
            </a:r>
            <a:endParaRPr sz="3000"/>
          </a:p>
          <a:p>
            <a:pPr indent="0" lvl="0" marL="0" rtl="0" algn="ctr">
              <a:spcBef>
                <a:spcPts val="0"/>
              </a:spcBef>
              <a:spcAft>
                <a:spcPts val="0"/>
              </a:spcAft>
              <a:buNone/>
            </a:pPr>
            <a:r>
              <a:rPr lang="es" sz="3000"/>
              <a:t> AGADY</a:t>
            </a:r>
            <a:endParaRPr sz="3000"/>
          </a:p>
        </p:txBody>
      </p:sp>
      <p:sp>
        <p:nvSpPr>
          <p:cNvPr id="60" name="Google Shape;60;p14"/>
          <p:cNvSpPr txBox="1"/>
          <p:nvPr>
            <p:ph idx="1" type="subTitle"/>
          </p:nvPr>
        </p:nvSpPr>
        <p:spPr>
          <a:xfrm>
            <a:off x="311700" y="1779150"/>
            <a:ext cx="8520600" cy="792600"/>
          </a:xfrm>
          <a:prstGeom prst="rect">
            <a:avLst/>
          </a:prstGeom>
          <a:solidFill>
            <a:schemeClr val="lt2"/>
          </a:solidFill>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s"/>
              <a:t>¿De dónde partíamos?</a:t>
            </a:r>
            <a:endParaRPr/>
          </a:p>
          <a:p>
            <a:pPr indent="0" lvl="0" marL="0" rtl="0" algn="ctr">
              <a:spcBef>
                <a:spcPts val="0"/>
              </a:spcBef>
              <a:spcAft>
                <a:spcPts val="0"/>
              </a:spcAft>
              <a:buNone/>
            </a:pPr>
            <a:r>
              <a:rPr lang="es"/>
              <a:t>Dataset facilitado con datos a limpiar</a:t>
            </a:r>
            <a:endParaRPr/>
          </a:p>
        </p:txBody>
      </p:sp>
      <p:sp>
        <p:nvSpPr>
          <p:cNvPr id="61" name="Google Shape;61;p14"/>
          <p:cNvSpPr txBox="1"/>
          <p:nvPr>
            <p:ph idx="1" type="subTitle"/>
          </p:nvPr>
        </p:nvSpPr>
        <p:spPr>
          <a:xfrm>
            <a:off x="311700" y="2968825"/>
            <a:ext cx="8520600" cy="1831200"/>
          </a:xfrm>
          <a:prstGeom prst="rect">
            <a:avLst/>
          </a:prstGeom>
          <a:solidFill>
            <a:schemeClr val="lt2"/>
          </a:solidFill>
        </p:spPr>
        <p:txBody>
          <a:bodyPr anchorCtr="0" anchor="t" bIns="91425" lIns="91425" spcFirstLastPara="1" rIns="91425" wrap="square" tIns="91425">
            <a:normAutofit fontScale="55000"/>
          </a:bodyPr>
          <a:lstStyle/>
          <a:p>
            <a:pPr indent="0" lvl="0" marL="0" rtl="0" algn="ctr">
              <a:spcBef>
                <a:spcPts val="0"/>
              </a:spcBef>
              <a:spcAft>
                <a:spcPts val="0"/>
              </a:spcAft>
              <a:buNone/>
            </a:pPr>
            <a:r>
              <a:rPr lang="es"/>
              <a:t>¿Cómo comenzamos?</a:t>
            </a:r>
            <a:endParaRPr/>
          </a:p>
          <a:p>
            <a:pPr indent="-326390" lvl="0" marL="457200" rtl="0" algn="l">
              <a:spcBef>
                <a:spcPts val="0"/>
              </a:spcBef>
              <a:spcAft>
                <a:spcPts val="0"/>
              </a:spcAft>
              <a:buSzPct val="100000"/>
              <a:buAutoNum type="arabicPeriod"/>
            </a:pPr>
            <a:r>
              <a:rPr lang="es"/>
              <a:t>Seleccionamos los campos</a:t>
            </a:r>
            <a:endParaRPr/>
          </a:p>
          <a:p>
            <a:pPr indent="-326390" lvl="0" marL="457200" rtl="0" algn="l">
              <a:spcBef>
                <a:spcPts val="0"/>
              </a:spcBef>
              <a:spcAft>
                <a:spcPts val="0"/>
              </a:spcAft>
              <a:buSzPct val="100000"/>
              <a:buAutoNum type="arabicPeriod"/>
            </a:pPr>
            <a:r>
              <a:rPr lang="es"/>
              <a:t>Trabajamos con Pandas para la limpieza</a:t>
            </a:r>
            <a:endParaRPr/>
          </a:p>
          <a:p>
            <a:pPr indent="-326390" lvl="0" marL="457200" rtl="0" algn="l">
              <a:spcBef>
                <a:spcPts val="0"/>
              </a:spcBef>
              <a:spcAft>
                <a:spcPts val="0"/>
              </a:spcAft>
              <a:buSzPct val="100000"/>
              <a:buAutoNum type="arabicPeriod"/>
            </a:pPr>
            <a:r>
              <a:rPr lang="es"/>
              <a:t>Utilizamos SQL para la consulta de datos que </a:t>
            </a:r>
            <a:r>
              <a:rPr lang="es"/>
              <a:t>visualizamos</a:t>
            </a:r>
            <a:endParaRPr/>
          </a:p>
          <a:p>
            <a:pPr indent="-326390" lvl="0" marL="457200" rtl="0" algn="l">
              <a:spcBef>
                <a:spcPts val="0"/>
              </a:spcBef>
              <a:spcAft>
                <a:spcPts val="0"/>
              </a:spcAft>
              <a:buSzPct val="100000"/>
              <a:buAutoNum type="arabicPeriod"/>
            </a:pPr>
            <a:r>
              <a:rPr lang="es"/>
              <a:t>Cruzamos los campos seleccionados en distintos gráficos de Tableau como en R</a:t>
            </a:r>
            <a:endParaRPr/>
          </a:p>
          <a:p>
            <a:pPr indent="-326390" lvl="0" marL="457200" rtl="0" algn="l">
              <a:spcBef>
                <a:spcPts val="0"/>
              </a:spcBef>
              <a:spcAft>
                <a:spcPts val="0"/>
              </a:spcAft>
              <a:buSzPct val="100000"/>
              <a:buAutoNum type="arabicPeriod"/>
            </a:pPr>
            <a:r>
              <a:rPr lang="es"/>
              <a:t>En R analizamos  y creamos el modelo para predecir el precio en función de unas características elegidas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2"/>
          <p:cNvSpPr/>
          <p:nvPr/>
        </p:nvSpPr>
        <p:spPr>
          <a:xfrm>
            <a:off x="967650" y="176575"/>
            <a:ext cx="7208700" cy="1113300"/>
          </a:xfrm>
          <a:prstGeom prst="horizontalScroll">
            <a:avLst>
              <a:gd fmla="val 12500" name="adj"/>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4000">
                <a:solidFill>
                  <a:schemeClr val="lt1"/>
                </a:solidFill>
              </a:rPr>
              <a:t>CONCLUSIONES</a:t>
            </a:r>
            <a:endParaRPr b="1" sz="40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a:solidFill>
            <a:schemeClr val="lt2"/>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Conclusión</a:t>
            </a:r>
            <a:endParaRPr/>
          </a:p>
        </p:txBody>
      </p:sp>
      <p:sp>
        <p:nvSpPr>
          <p:cNvPr id="199" name="Google Shape;199;p33"/>
          <p:cNvSpPr txBox="1"/>
          <p:nvPr>
            <p:ph idx="1" type="body"/>
          </p:nvPr>
        </p:nvSpPr>
        <p:spPr>
          <a:xfrm>
            <a:off x="311700" y="1152475"/>
            <a:ext cx="8520600" cy="3416400"/>
          </a:xfrm>
          <a:prstGeom prst="rect">
            <a:avLst/>
          </a:prstGeom>
          <a:solidFill>
            <a:schemeClr val="lt2"/>
          </a:solidFill>
        </p:spPr>
        <p:txBody>
          <a:bodyPr anchorCtr="0" anchor="t" bIns="91425" lIns="91425" spcFirstLastPara="1" rIns="91425" wrap="square" tIns="91425">
            <a:normAutofit/>
          </a:bodyPr>
          <a:lstStyle/>
          <a:p>
            <a:pPr indent="0" lvl="0" marL="0" rtl="0" algn="just">
              <a:spcBef>
                <a:spcPts val="0"/>
              </a:spcBef>
              <a:spcAft>
                <a:spcPts val="0"/>
              </a:spcAft>
              <a:buNone/>
            </a:pPr>
            <a:r>
              <a:rPr i="1" lang="es" sz="1100">
                <a:solidFill>
                  <a:schemeClr val="dk1"/>
                </a:solidFill>
              </a:rPr>
              <a:t>● Suposiciones iniciales: Cuales han demostrado ser válidas y cuáles no. ¿Por qué?</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El barrio y el precio tenían relación.</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La imagen era relevante a la hora de ser alquilado o no.</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El número de reseñas influía en el precio del alquiler.</a:t>
            </a:r>
            <a:endParaRPr sz="1100">
              <a:solidFill>
                <a:schemeClr val="dk1"/>
              </a:solidFill>
            </a:endParaRPr>
          </a:p>
          <a:p>
            <a:pPr indent="0" lvl="0" marL="457200" rtl="0" algn="just">
              <a:spcBef>
                <a:spcPts val="0"/>
              </a:spcBef>
              <a:spcAft>
                <a:spcPts val="0"/>
              </a:spcAft>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i="1" lang="es" sz="1100">
                <a:solidFill>
                  <a:schemeClr val="dk1"/>
                </a:solidFill>
              </a:rPr>
              <a:t>● Métricas seleccionadas: ¿han sido las correctas o no? ¿por qué?</a:t>
            </a:r>
            <a:endParaRPr i="1"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Hemos utilizado las que necesitábamos para las suposiciones iniciales, excepto las utilizadas para el campo de las imágenes.</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Hemos ido descartando muchas (de 91 a 31), utilizando 5 finalmente.</a:t>
            </a:r>
            <a:endParaRPr sz="1100">
              <a:solidFill>
                <a:schemeClr val="dk1"/>
              </a:solidFill>
            </a:endParaRPr>
          </a:p>
          <a:p>
            <a:pPr indent="0" lvl="0" marL="457200" rtl="0" algn="just">
              <a:spcBef>
                <a:spcPts val="0"/>
              </a:spcBef>
              <a:spcAft>
                <a:spcPts val="0"/>
              </a:spcAft>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i="1" lang="es" sz="1100">
                <a:solidFill>
                  <a:schemeClr val="dk1"/>
                </a:solidFill>
              </a:rPr>
              <a:t>● Teniendo en cuenta lo aprendido ¿Qué cosas se harían igual y cuales se harían</a:t>
            </a:r>
            <a:endParaRPr i="1" sz="1100">
              <a:solidFill>
                <a:schemeClr val="dk1"/>
              </a:solidFill>
            </a:endParaRPr>
          </a:p>
          <a:p>
            <a:pPr indent="0" lvl="0" marL="0" rtl="0" algn="just">
              <a:spcBef>
                <a:spcPts val="0"/>
              </a:spcBef>
              <a:spcAft>
                <a:spcPts val="0"/>
              </a:spcAft>
              <a:buClr>
                <a:schemeClr val="dk1"/>
              </a:buClr>
              <a:buSzPts val="1100"/>
              <a:buFont typeface="Arial"/>
              <a:buNone/>
            </a:pPr>
            <a:r>
              <a:rPr i="1" lang="es" sz="1100">
                <a:solidFill>
                  <a:schemeClr val="dk1"/>
                </a:solidFill>
              </a:rPr>
              <a:t>de otra forma? ¿Por qué?</a:t>
            </a:r>
            <a:endParaRPr i="1"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Teníamos ideas preconcebidas. Deberíamos haber comenzado por el análisis de datos.</a:t>
            </a:r>
            <a:endParaRPr sz="1100">
              <a:solidFill>
                <a:schemeClr val="dk1"/>
              </a:solidFill>
            </a:endParaRPr>
          </a:p>
          <a:p>
            <a:pPr indent="0" lvl="0" marL="457200" rtl="0" algn="just">
              <a:spcBef>
                <a:spcPts val="0"/>
              </a:spcBef>
              <a:spcAft>
                <a:spcPts val="0"/>
              </a:spcAft>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i="1" lang="es" sz="1100">
                <a:solidFill>
                  <a:schemeClr val="dk1"/>
                </a:solidFill>
              </a:rPr>
              <a:t>● Conclusiones y “lessons learned”</a:t>
            </a:r>
            <a:endParaRPr i="1"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Los módulos trabajados durante el curso nos han ayudado a poder hacer preguntas que con análisis de  datos podamos resolver y comprender la relación entre ellos.</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4"/>
          <p:cNvPicPr preferRelativeResize="0"/>
          <p:nvPr/>
        </p:nvPicPr>
        <p:blipFill>
          <a:blip r:embed="rId3">
            <a:alphaModFix/>
          </a:blip>
          <a:stretch>
            <a:fillRect/>
          </a:stretch>
        </p:blipFill>
        <p:spPr>
          <a:xfrm>
            <a:off x="-114862" y="-64612"/>
            <a:ext cx="9373723" cy="5272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p:nvPr/>
        </p:nvSpPr>
        <p:spPr>
          <a:xfrm>
            <a:off x="1021025" y="3040050"/>
            <a:ext cx="7239300" cy="1504500"/>
          </a:xfrm>
          <a:prstGeom prst="horizontalScroll">
            <a:avLst>
              <a:gd fmla="val 12500" name="adj"/>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4000">
                <a:solidFill>
                  <a:schemeClr val="lt1"/>
                </a:solidFill>
              </a:rPr>
              <a:t>LIMPIEZA DE DATOS</a:t>
            </a:r>
            <a:endParaRPr b="1" sz="4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pic>
        <p:nvPicPr>
          <p:cNvPr id="71" name="Google Shape;71;p16"/>
          <p:cNvPicPr preferRelativeResize="0"/>
          <p:nvPr/>
        </p:nvPicPr>
        <p:blipFill>
          <a:blip r:embed="rId4">
            <a:alphaModFix amt="91000"/>
          </a:blip>
          <a:stretch>
            <a:fillRect/>
          </a:stretch>
        </p:blipFill>
        <p:spPr>
          <a:xfrm>
            <a:off x="972262" y="226088"/>
            <a:ext cx="7199476" cy="4691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pic>
        <p:nvPicPr>
          <p:cNvPr id="76" name="Google Shape;76;p17"/>
          <p:cNvPicPr preferRelativeResize="0"/>
          <p:nvPr/>
        </p:nvPicPr>
        <p:blipFill>
          <a:blip r:embed="rId4">
            <a:alphaModFix amt="93000"/>
          </a:blip>
          <a:stretch>
            <a:fillRect/>
          </a:stretch>
        </p:blipFill>
        <p:spPr>
          <a:xfrm>
            <a:off x="645938" y="341237"/>
            <a:ext cx="7852124" cy="4461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pic>
        <p:nvPicPr>
          <p:cNvPr id="81" name="Google Shape;81;p18"/>
          <p:cNvPicPr preferRelativeResize="0"/>
          <p:nvPr/>
        </p:nvPicPr>
        <p:blipFill>
          <a:blip r:embed="rId4">
            <a:alphaModFix amt="87000"/>
          </a:blip>
          <a:stretch>
            <a:fillRect/>
          </a:stretch>
        </p:blipFill>
        <p:spPr>
          <a:xfrm>
            <a:off x="867864" y="152400"/>
            <a:ext cx="7408271"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9"/>
          <p:cNvSpPr/>
          <p:nvPr/>
        </p:nvSpPr>
        <p:spPr>
          <a:xfrm>
            <a:off x="391525" y="230300"/>
            <a:ext cx="8513700" cy="1259100"/>
          </a:xfrm>
          <a:prstGeom prst="horizontalScroll">
            <a:avLst>
              <a:gd fmla="val 12500" name="adj"/>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3600">
                <a:solidFill>
                  <a:schemeClr val="lt1"/>
                </a:solidFill>
              </a:rPr>
              <a:t>ANÁLISIS Y MODELO EN Rstudio</a:t>
            </a:r>
            <a:endParaRPr b="1" sz="3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20"/>
          <p:cNvSpPr/>
          <p:nvPr/>
        </p:nvSpPr>
        <p:spPr>
          <a:xfrm>
            <a:off x="525150" y="375000"/>
            <a:ext cx="8093700" cy="439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20"/>
          <p:cNvPicPr preferRelativeResize="0"/>
          <p:nvPr/>
        </p:nvPicPr>
        <p:blipFill>
          <a:blip r:embed="rId4">
            <a:alphaModFix/>
          </a:blip>
          <a:stretch>
            <a:fillRect/>
          </a:stretch>
        </p:blipFill>
        <p:spPr>
          <a:xfrm>
            <a:off x="827774" y="1089420"/>
            <a:ext cx="5546675" cy="1482325"/>
          </a:xfrm>
          <a:prstGeom prst="rect">
            <a:avLst/>
          </a:prstGeom>
          <a:noFill/>
          <a:ln>
            <a:noFill/>
          </a:ln>
        </p:spPr>
      </p:pic>
      <p:pic>
        <p:nvPicPr>
          <p:cNvPr id="93" name="Google Shape;93;p20"/>
          <p:cNvPicPr preferRelativeResize="0"/>
          <p:nvPr/>
        </p:nvPicPr>
        <p:blipFill>
          <a:blip r:embed="rId5">
            <a:alphaModFix/>
          </a:blip>
          <a:stretch>
            <a:fillRect/>
          </a:stretch>
        </p:blipFill>
        <p:spPr>
          <a:xfrm>
            <a:off x="749975" y="3036125"/>
            <a:ext cx="6838150" cy="955100"/>
          </a:xfrm>
          <a:prstGeom prst="rect">
            <a:avLst/>
          </a:prstGeom>
          <a:noFill/>
          <a:ln>
            <a:noFill/>
          </a:ln>
        </p:spPr>
      </p:pic>
      <p:pic>
        <p:nvPicPr>
          <p:cNvPr id="94" name="Google Shape;94;p20"/>
          <p:cNvPicPr preferRelativeResize="0"/>
          <p:nvPr/>
        </p:nvPicPr>
        <p:blipFill>
          <a:blip r:embed="rId6">
            <a:alphaModFix/>
          </a:blip>
          <a:stretch>
            <a:fillRect/>
          </a:stretch>
        </p:blipFill>
        <p:spPr>
          <a:xfrm>
            <a:off x="7588122" y="3036125"/>
            <a:ext cx="976153" cy="955100"/>
          </a:xfrm>
          <a:prstGeom prst="rect">
            <a:avLst/>
          </a:prstGeom>
          <a:noFill/>
          <a:ln>
            <a:noFill/>
          </a:ln>
        </p:spPr>
      </p:pic>
      <p:sp>
        <p:nvSpPr>
          <p:cNvPr id="95" name="Google Shape;95;p20"/>
          <p:cNvSpPr/>
          <p:nvPr/>
        </p:nvSpPr>
        <p:spPr>
          <a:xfrm>
            <a:off x="519900" y="375000"/>
            <a:ext cx="8104200" cy="400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800"/>
              <a:t>Primer Análisis</a:t>
            </a:r>
            <a:endParaRPr b="1"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1"/>
          <p:cNvSpPr/>
          <p:nvPr/>
        </p:nvSpPr>
        <p:spPr>
          <a:xfrm>
            <a:off x="389125" y="198100"/>
            <a:ext cx="8440500" cy="4775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21"/>
          <p:cNvPicPr preferRelativeResize="0"/>
          <p:nvPr/>
        </p:nvPicPr>
        <p:blipFill>
          <a:blip r:embed="rId4">
            <a:alphaModFix/>
          </a:blip>
          <a:stretch>
            <a:fillRect/>
          </a:stretch>
        </p:blipFill>
        <p:spPr>
          <a:xfrm>
            <a:off x="389125" y="198100"/>
            <a:ext cx="5552776" cy="3284750"/>
          </a:xfrm>
          <a:prstGeom prst="rect">
            <a:avLst/>
          </a:prstGeom>
          <a:noFill/>
          <a:ln>
            <a:noFill/>
          </a:ln>
        </p:spPr>
      </p:pic>
      <p:sp>
        <p:nvSpPr>
          <p:cNvPr id="102" name="Google Shape;102;p21"/>
          <p:cNvSpPr txBox="1"/>
          <p:nvPr/>
        </p:nvSpPr>
        <p:spPr>
          <a:xfrm>
            <a:off x="6211825" y="1245200"/>
            <a:ext cx="109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t>Tasa de limpieza</a:t>
            </a:r>
            <a:endParaRPr b="1" sz="1800"/>
          </a:p>
        </p:txBody>
      </p:sp>
      <p:pic>
        <p:nvPicPr>
          <p:cNvPr id="103" name="Google Shape;103;p21"/>
          <p:cNvPicPr preferRelativeResize="0"/>
          <p:nvPr/>
        </p:nvPicPr>
        <p:blipFill>
          <a:blip r:embed="rId5">
            <a:alphaModFix/>
          </a:blip>
          <a:stretch>
            <a:fillRect/>
          </a:stretch>
        </p:blipFill>
        <p:spPr>
          <a:xfrm>
            <a:off x="7161575" y="1025075"/>
            <a:ext cx="1427425" cy="1427425"/>
          </a:xfrm>
          <a:prstGeom prst="rect">
            <a:avLst/>
          </a:prstGeom>
          <a:noFill/>
          <a:ln>
            <a:noFill/>
          </a:ln>
        </p:spPr>
      </p:pic>
      <p:pic>
        <p:nvPicPr>
          <p:cNvPr id="104" name="Google Shape;104;p21"/>
          <p:cNvPicPr preferRelativeResize="0"/>
          <p:nvPr/>
        </p:nvPicPr>
        <p:blipFill>
          <a:blip r:embed="rId6">
            <a:alphaModFix/>
          </a:blip>
          <a:stretch>
            <a:fillRect/>
          </a:stretch>
        </p:blipFill>
        <p:spPr>
          <a:xfrm>
            <a:off x="5692675" y="2986300"/>
            <a:ext cx="3136949" cy="191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